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1" r:id="rId4"/>
    <p:sldId id="262" r:id="rId5"/>
    <p:sldId id="264" r:id="rId6"/>
    <p:sldId id="258" r:id="rId7"/>
    <p:sldId id="259" r:id="rId8"/>
    <p:sldId id="263" r:id="rId9"/>
    <p:sldId id="267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0FCC9B-B472-A34D-BB80-56919946AB09}">
          <p14:sldIdLst>
            <p14:sldId id="256"/>
            <p14:sldId id="257"/>
            <p14:sldId id="261"/>
            <p14:sldId id="262"/>
            <p14:sldId id="264"/>
            <p14:sldId id="258"/>
            <p14:sldId id="259"/>
            <p14:sldId id="263"/>
            <p14:sldId id="267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/>
    <p:restoredTop sz="94719"/>
  </p:normalViewPr>
  <p:slideViewPr>
    <p:cSldViewPr snapToGrid="0">
      <p:cViewPr varScale="1">
        <p:scale>
          <a:sx n="133" d="100"/>
          <a:sy n="133" d="100"/>
        </p:scale>
        <p:origin x="24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75F4C5-E91A-B74E-B2D6-E9EA8E88497E}" type="datetimeFigureOut">
              <a:rPr lang="en-US" smtClean="0"/>
              <a:t>9/2/25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8472DE-06F5-844D-B85C-DCEF1D46F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784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472DE-06F5-844D-B85C-DCEF1D46F4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67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8CC6-06F0-49BC-F9FB-DC59BC2FA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54BB4-38AB-4BB2-EB08-85D4BF7C61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063DD-9EEC-91D4-F1BB-6821ABBA8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CF96D-60DA-B8EC-7E21-2CA0BFDF1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DF5C1-5070-D995-A9B7-44AEEAAF9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76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ECF88-2D83-2BAF-D0C6-21090A8F2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8C42FA-CC62-41F3-C501-F66C1051EB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9D569-CAEE-07BD-AE6E-20C40E9D6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F8F27-E90C-0CEE-17DE-9CAA475D3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C28FC-1F04-3894-E00D-284BA2697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553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50DB22-268A-D082-2CEC-0BC7E0419B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C615F2-70C2-7D23-15A3-B68D570192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F1C6A-EA5E-2DA6-2751-77FC9183C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69B80-B5A1-729B-10D7-F11C7B467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FDDE1-AA58-88D6-E8B3-6D79B3FB1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00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2D0A0-0E3B-09ED-76C3-E75A15D37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94F5B-D8E1-0F58-5F55-4CC2F7D17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324662-275E-8340-0660-6E80EBDC8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CC919-14E1-1B10-D722-769D9B446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01333-DC36-866C-3EDA-2AE59CAF1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48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19B48-E1C6-D315-EF35-0F787A21A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649E5F-CDF8-BB30-86D7-BEC024A92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377BB-6A25-49CC-8D70-2B9FB4166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B9D95-D465-CD5D-FAC3-8EB70CA0E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2F54C-4507-AED7-31DF-234DF106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16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0FCFC-88F4-800C-1B55-3946DAAA0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B09AA-EAB5-C6B1-62A5-F2383F3870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588A4-FB47-0C57-F501-8710272DA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29828-FF1A-F9F7-7424-DDD7A4E2C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A26812-1A3D-CF60-A447-7049B0AD9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DB5AE7-829F-9A0A-B222-98BF0F715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49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63F73-4D59-3E73-9A49-09505A521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44EBA-7B0B-3C4C-234D-6C4DC0CA1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04193-D185-3689-FF8E-21AAF00C67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38F0FE-AF88-A795-864B-1BC81EC060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D2EE68-ADA4-1462-AC32-A6B534E848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D8777D-6B35-5460-7358-C66810EF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DA3F71-3B57-8282-2A97-30641C048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1A77BB-DAD6-D613-B155-F7F3EF1D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174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7C6F2-50FE-AF38-8B2F-1CFAC59EB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1BE018-3493-8BC0-2CEA-9112CD324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09B7B0-AAF7-5094-B710-438A2531F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74AF47-2FB4-5A08-575A-C326B08B4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041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296401-949A-DC19-791E-09A6E8AF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924B6A-2855-496A-4485-AD2BAF7EA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A5BBF5-83E6-C5E3-BAAB-467A25CEB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53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02D83-F6B8-B273-5EF4-01D775FFE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7F429-4ECD-A84A-B231-1AC15A584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425FA-97AD-DB3B-760A-44F0A6D7A1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4A8903-4D9A-D98E-D63C-312F7B048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61B6E9-62DD-96CA-2E75-1BA98514D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D7BD7-158A-7B68-5A32-890E94D49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7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4A0C-B7B9-78EB-6AA6-F69AC79D8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F557DE-9AD7-064C-D7EC-75915E2605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5F9EA-DB5F-C395-3D00-FE3E92638A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E8383-F526-E112-F012-AF2DEA582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5FF9A-1461-75EB-006C-8E5DA24D3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15E0D-407F-0A53-EE77-D580F652D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4BEDF-FB32-B8A5-50C2-21065C72F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FCFC5-38D6-31E5-1245-002CF7C33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DD532-2D85-3F06-2302-EC22CF2CB8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911A7E-B4E6-FE49-B0CA-40F5B2B12794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D6B17-E97A-1D9E-377D-D85507F14B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E630EC-AE4B-8702-BC00-52990AAC6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85FA1A-CAD9-C64E-A2BA-4D17572B7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181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 spc="3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"/>
        </a:spcBef>
        <a:buFont typeface="Arial" panose="020B0604020202020204" pitchFamily="34" charset="0"/>
        <a:buChar char="•"/>
        <a:defRPr lang="en-US" sz="2800" b="0" i="0" kern="1200" spc="300" dirty="0" smtClean="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20"/>
        </a:spcBef>
        <a:buFont typeface="Arial" panose="020B0604020202020204" pitchFamily="34" charset="0"/>
        <a:buChar char="•"/>
        <a:defRPr lang="en-US" sz="2400" b="0" i="0" kern="1200" spc="300" dirty="0" smtClean="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20"/>
        </a:spcBef>
        <a:buFont typeface="Arial" panose="020B0604020202020204" pitchFamily="34" charset="0"/>
        <a:buChar char="•"/>
        <a:defRPr lang="en-US" sz="2000" b="0" i="0" kern="1200" spc="300" dirty="0" smtClean="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2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2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24B2-DF75-500E-24CB-BDEBC94D8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96251" y="714621"/>
            <a:ext cx="3445167" cy="3901454"/>
          </a:xfrm>
        </p:spPr>
        <p:txBody>
          <a:bodyPr anchor="t">
            <a:normAutofit/>
          </a:bodyPr>
          <a:lstStyle/>
          <a:p>
            <a:pPr algn="l"/>
            <a:r>
              <a:rPr lang="en-US" sz="3600"/>
              <a:t>How growing season length affects tree growth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25673-5012-8C77-D16A-E8D6982C90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6251" y="5455664"/>
            <a:ext cx="3545060" cy="764166"/>
          </a:xfrm>
        </p:spPr>
        <p:txBody>
          <a:bodyPr anchor="t">
            <a:normAutofit/>
          </a:bodyPr>
          <a:lstStyle/>
          <a:p>
            <a:pPr algn="l"/>
            <a:r>
              <a:rPr lang="en-US" sz="1500"/>
              <a:t>Common garden study using leaf phenology and tree ring data</a:t>
            </a:r>
          </a:p>
        </p:txBody>
      </p:sp>
      <p:pic>
        <p:nvPicPr>
          <p:cNvPr id="7" name="Picture 6" descr="Close-up of a plant with leaves&#10;&#10;AI-generated content may be incorrect.">
            <a:extLst>
              <a:ext uri="{FF2B5EF4-FFF2-40B4-BE49-F238E27FC236}">
                <a16:creationId xmlns:a16="http://schemas.microsoft.com/office/drawing/2014/main" id="{DB3C37C9-4913-EE67-3DC5-A293C181AA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604" r="8881"/>
          <a:stretch>
            <a:fillRect/>
          </a:stretch>
        </p:blipFill>
        <p:spPr>
          <a:xfrm>
            <a:off x="-1" y="-1"/>
            <a:ext cx="3787591" cy="6857991"/>
          </a:xfrm>
          <a:prstGeom prst="rect">
            <a:avLst/>
          </a:prstGeom>
        </p:spPr>
      </p:pic>
      <p:pic>
        <p:nvPicPr>
          <p:cNvPr id="5" name="Picture 4" descr="A close-up of several round objects on a table&#10;&#10;AI-generated content may be incorrect.">
            <a:extLst>
              <a:ext uri="{FF2B5EF4-FFF2-40B4-BE49-F238E27FC236}">
                <a16:creationId xmlns:a16="http://schemas.microsoft.com/office/drawing/2014/main" id="{7E995108-9494-BC83-1832-5AF873B810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60" r="12601"/>
          <a:stretch>
            <a:fillRect/>
          </a:stretch>
        </p:blipFill>
        <p:spPr>
          <a:xfrm>
            <a:off x="3783324" y="-3"/>
            <a:ext cx="3787591" cy="685799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3193FD5-6A49-7562-EA76-F15D42E15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5181888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084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6B9F0-8736-A3F1-57DC-599D2A091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31C28-3138-71B7-2B55-CA9E4BDEB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Should I cross my species through sites in addition to nest individuals within species?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Should I also nest my ids in species for the slope?</a:t>
            </a:r>
          </a:p>
          <a:p>
            <a:endParaRPr lang="en-US" dirty="0"/>
          </a:p>
          <a:p>
            <a:r>
              <a:rPr lang="en-US" dirty="0"/>
              <a:t>Why can’t I recover </a:t>
            </a:r>
            <a:r>
              <a:rPr lang="en-US" dirty="0" err="1"/>
              <a:t>a_ids_spp</a:t>
            </a:r>
            <a:r>
              <a:rPr lang="en-US" dirty="0"/>
              <a:t> properly?</a:t>
            </a:r>
          </a:p>
          <a:p>
            <a:endParaRPr lang="en-US" dirty="0"/>
          </a:p>
          <a:p>
            <a:r>
              <a:rPr lang="en-US" dirty="0"/>
              <a:t>Should GDD vary across species?</a:t>
            </a:r>
          </a:p>
          <a:p>
            <a:pPr lvl="1"/>
            <a:r>
              <a:rPr lang="en-US" dirty="0"/>
              <a:t>In empirical data, this would be driven by </a:t>
            </a:r>
            <a:r>
              <a:rPr lang="en-US" dirty="0" err="1"/>
              <a:t>spp</a:t>
            </a:r>
            <a:r>
              <a:rPr lang="en-US" dirty="0"/>
              <a:t> and their provenances (because budburst and </a:t>
            </a:r>
            <a:r>
              <a:rPr lang="en-US" dirty="0" err="1"/>
              <a:t>budset</a:t>
            </a:r>
            <a:r>
              <a:rPr lang="en-US" dirty="0"/>
              <a:t> are genetically control)</a:t>
            </a:r>
          </a:p>
          <a:p>
            <a:pPr lvl="2"/>
            <a:r>
              <a:rPr lang="en-US" dirty="0"/>
              <a:t>Ok to coarsely simulate the same way across all individuals?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365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5AA8-B53F-FA63-AAE2-9345B2C5F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852" y="1128094"/>
            <a:ext cx="3953975" cy="1415270"/>
          </a:xfrm>
        </p:spPr>
        <p:txBody>
          <a:bodyPr anchor="t">
            <a:normAutofit/>
          </a:bodyPr>
          <a:lstStyle/>
          <a:p>
            <a:r>
              <a:rPr lang="en-US" sz="3200"/>
              <a:t>Context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0278AE-C62A-3610-2127-E5F5BEDC2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44703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-up of a green leaf&#10;&#10;AI-generated content may be incorrect.">
            <a:extLst>
              <a:ext uri="{FF2B5EF4-FFF2-40B4-BE49-F238E27FC236}">
                <a16:creationId xmlns:a16="http://schemas.microsoft.com/office/drawing/2014/main" id="{531A5015-A70F-375C-249A-01BE713B4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29" y="1324908"/>
            <a:ext cx="2988458" cy="4194327"/>
          </a:xfrm>
          <a:prstGeom prst="rect">
            <a:avLst/>
          </a:prstGeom>
        </p:spPr>
      </p:pic>
      <p:pic>
        <p:nvPicPr>
          <p:cNvPr id="6" name="Picture 5" descr="A close up of a piece of wood&#10;&#10;AI-generated content may be incorrect.">
            <a:extLst>
              <a:ext uri="{FF2B5EF4-FFF2-40B4-BE49-F238E27FC236}">
                <a16:creationId xmlns:a16="http://schemas.microsoft.com/office/drawing/2014/main" id="{EE2C03BC-9B3D-6B13-8C5C-3C5A6F826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6384" y="1324908"/>
            <a:ext cx="2119616" cy="214102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78854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lose-up of a white surface&#10;&#10;AI-generated content may be incorrect.">
            <a:extLst>
              <a:ext uri="{FF2B5EF4-FFF2-40B4-BE49-F238E27FC236}">
                <a16:creationId xmlns:a16="http://schemas.microsoft.com/office/drawing/2014/main" id="{B125CD28-57DC-2E4C-FDA5-D107F7B54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8826" y="3870183"/>
            <a:ext cx="2935877" cy="129178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4BEF0-3938-2059-0A98-4EEFB0840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9852" y="2543364"/>
            <a:ext cx="4372171" cy="3599019"/>
          </a:xfrm>
        </p:spPr>
        <p:txBody>
          <a:bodyPr>
            <a:normAutofit/>
          </a:bodyPr>
          <a:lstStyle/>
          <a:p>
            <a:r>
              <a:rPr lang="en-US" sz="2000" dirty="0"/>
              <a:t>Common garden trial (trees from different provenances planted together) from 2016 to 2022 (4-6 growing seasons)</a:t>
            </a:r>
          </a:p>
          <a:p>
            <a:r>
              <a:rPr lang="en-US" sz="2000" dirty="0"/>
              <a:t>Leaf phenology from 2018 to 2020 (3 growing seasons)</a:t>
            </a:r>
          </a:p>
          <a:p>
            <a:r>
              <a:rPr lang="en-US" sz="2000" dirty="0"/>
              <a:t>91 cookies </a:t>
            </a:r>
          </a:p>
          <a:p>
            <a:pPr lvl="1"/>
            <a:r>
              <a:rPr lang="en-US" sz="2000" dirty="0"/>
              <a:t>4 species</a:t>
            </a:r>
          </a:p>
          <a:p>
            <a:pPr lvl="1"/>
            <a:r>
              <a:rPr lang="en-US" sz="2000" dirty="0"/>
              <a:t>4 provenances</a:t>
            </a:r>
          </a:p>
        </p:txBody>
      </p:sp>
    </p:spTree>
    <p:extLst>
      <p:ext uri="{BB962C8B-B14F-4D97-AF65-F5344CB8AC3E}">
        <p14:creationId xmlns:p14="http://schemas.microsoft.com/office/powerpoint/2010/main" val="3780045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36010-B2A4-CBF3-777B-20A9C81D7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0F656-981B-7000-5C1B-99E063BCC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Understand how growing season length affects ring width in a common garden trial</a:t>
            </a:r>
          </a:p>
          <a:p>
            <a:pPr lvl="1"/>
            <a:r>
              <a:rPr lang="en-US" dirty="0"/>
              <a:t>Growing season length measured by growing degree days (GDD) between budburst and </a:t>
            </a:r>
            <a:r>
              <a:rPr lang="en-US" dirty="0" err="1"/>
              <a:t>budset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Likelihood and linear model:</a:t>
            </a: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pic>
        <p:nvPicPr>
          <p:cNvPr id="4" name="Picture 3" descr="A math equations and symbols&#10;&#10;AI-generated content may be incorrect.">
            <a:extLst>
              <a:ext uri="{FF2B5EF4-FFF2-40B4-BE49-F238E27FC236}">
                <a16:creationId xmlns:a16="http://schemas.microsoft.com/office/drawing/2014/main" id="{B21FB631-E65A-5560-B852-C1F7AA45C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337698"/>
            <a:ext cx="6311682" cy="148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134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C7B9B-8793-354E-390D-973A56A3C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lang="en-US" sz="3200"/>
              <a:t>What’s been done so far	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85B9F-B7C2-A35D-A2C3-6C0DC1FD1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51176"/>
            <a:ext cx="4544762" cy="3602935"/>
          </a:xfrm>
        </p:spPr>
        <p:txBody>
          <a:bodyPr>
            <a:normAutofit/>
          </a:bodyPr>
          <a:lstStyle/>
          <a:p>
            <a:r>
              <a:rPr lang="en-US" sz="2000" b="1" dirty="0"/>
              <a:t>Simulated data:</a:t>
            </a:r>
            <a:r>
              <a:rPr lang="en-US" sz="2000" dirty="0"/>
              <a:t> Partial pooling on the intercept for  each species</a:t>
            </a:r>
          </a:p>
          <a:p>
            <a:pPr lvl="1"/>
            <a:r>
              <a:rPr lang="en-US" sz="2000" dirty="0"/>
              <a:t>Recovered parameter</a:t>
            </a:r>
          </a:p>
          <a:p>
            <a:r>
              <a:rPr lang="en-US" sz="2000" dirty="0"/>
              <a:t>Integrated nesting individual -&gt; species (</a:t>
            </a:r>
            <a:r>
              <a:rPr lang="en-US" sz="2000" i="1" dirty="0"/>
              <a:t>in progress</a:t>
            </a:r>
            <a:r>
              <a:rPr lang="en-US" sz="2000" dirty="0"/>
              <a:t>)</a:t>
            </a:r>
          </a:p>
        </p:txBody>
      </p:sp>
      <p:pic>
        <p:nvPicPr>
          <p:cNvPr id="5" name="Picture 4" descr="A graph showing the growth of a number of data&#10;&#10;AI-generated content may be incorrect.">
            <a:extLst>
              <a:ext uri="{FF2B5EF4-FFF2-40B4-BE49-F238E27FC236}">
                <a16:creationId xmlns:a16="http://schemas.microsoft.com/office/drawing/2014/main" id="{55FF6479-ECA5-8276-7458-C5646D6FA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748" y="1429490"/>
            <a:ext cx="5334160" cy="400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83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05C2C-D0F2-7369-43DB-762FA38B2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Coefficients used to date to simulate data</a:t>
            </a:r>
          </a:p>
        </p:txBody>
      </p:sp>
      <p:pic>
        <p:nvPicPr>
          <p:cNvPr id="10" name="Picture 9" descr="A math equations and numbers&#10;&#10;AI-generated content may be incorrect.">
            <a:extLst>
              <a:ext uri="{FF2B5EF4-FFF2-40B4-BE49-F238E27FC236}">
                <a16:creationId xmlns:a16="http://schemas.microsoft.com/office/drawing/2014/main" id="{E6E45D63-692C-8F3F-531A-2CE24E033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3967"/>
            <a:ext cx="4610397" cy="4483628"/>
          </a:xfrm>
          <a:prstGeom prst="rect">
            <a:avLst/>
          </a:prstGeom>
        </p:spPr>
      </p:pic>
      <p:pic>
        <p:nvPicPr>
          <p:cNvPr id="12" name="Picture 11" descr="A math equations and symbols&#10;&#10;AI-generated content may be incorrect.">
            <a:extLst>
              <a:ext uri="{FF2B5EF4-FFF2-40B4-BE49-F238E27FC236}">
                <a16:creationId xmlns:a16="http://schemas.microsoft.com/office/drawing/2014/main" id="{51810BE2-E0B5-3F46-758C-55D3278D9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6922" y="1305741"/>
            <a:ext cx="3270985" cy="76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74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C7E75-7E6F-7EC1-9CCD-750AD5463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Crossed vs nested design</a:t>
            </a:r>
          </a:p>
        </p:txBody>
      </p:sp>
      <p:pic>
        <p:nvPicPr>
          <p:cNvPr id="1030" name="Picture 6" descr="Figure 2">
            <a:extLst>
              <a:ext uri="{FF2B5EF4-FFF2-40B4-BE49-F238E27FC236}">
                <a16:creationId xmlns:a16="http://schemas.microsoft.com/office/drawing/2014/main" id="{4C9E8822-564D-E969-A56E-91D2D426D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4938" y="2605536"/>
            <a:ext cx="9609282" cy="2133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088AAE-A97A-773C-ABE9-85109854C31F}"/>
              </a:ext>
            </a:extLst>
          </p:cNvPr>
          <p:cNvSpPr txBox="1"/>
          <p:nvPr/>
        </p:nvSpPr>
        <p:spPr>
          <a:xfrm>
            <a:off x="879515" y="3118108"/>
            <a:ext cx="7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49F78-B610-56BB-F418-EFE979B8231E}"/>
              </a:ext>
            </a:extLst>
          </p:cNvPr>
          <p:cNvSpPr txBox="1"/>
          <p:nvPr/>
        </p:nvSpPr>
        <p:spPr>
          <a:xfrm>
            <a:off x="838200" y="3487440"/>
            <a:ext cx="1036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Species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4870F2-EC71-0250-3717-62EF371CD90F}"/>
              </a:ext>
            </a:extLst>
          </p:cNvPr>
          <p:cNvSpPr txBox="1"/>
          <p:nvPr/>
        </p:nvSpPr>
        <p:spPr>
          <a:xfrm>
            <a:off x="879515" y="3915212"/>
            <a:ext cx="1225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Individual tree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D4CA1C-F4E1-28EF-DD49-CDBA03C85899}"/>
              </a:ext>
            </a:extLst>
          </p:cNvPr>
          <p:cNvSpPr txBox="1"/>
          <p:nvPr/>
        </p:nvSpPr>
        <p:spPr>
          <a:xfrm>
            <a:off x="9792091" y="6414163"/>
            <a:ext cx="22028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spc="300" dirty="0" err="1">
                <a:latin typeface="Helvetica Light" panose="020B0403020202020204" pitchFamily="34" charset="0"/>
                <a:ea typeface="+mj-ea"/>
                <a:cs typeface="+mj-cs"/>
              </a:rPr>
              <a:t>Krzywinski</a:t>
            </a:r>
            <a:r>
              <a:rPr lang="en-CA" sz="900" dirty="0"/>
              <a:t>, </a:t>
            </a:r>
            <a:r>
              <a:rPr lang="en-CA" sz="1600" spc="300" dirty="0">
                <a:latin typeface="Helvetica Light" panose="020B0403020202020204" pitchFamily="34" charset="0"/>
                <a:ea typeface="+mj-ea"/>
                <a:cs typeface="+mj-cs"/>
              </a:rPr>
              <a:t>2014</a:t>
            </a:r>
            <a:endParaRPr lang="en-US" sz="1600" spc="300" dirty="0">
              <a:latin typeface="Helvetica Light" panose="020B0403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27203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6DC4-7503-AC53-BBD4-189C54F8F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Crossed and nested?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ADDE5-BE2F-A52F-1660-47AFE7EEC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Species </a:t>
            </a:r>
            <a:r>
              <a:rPr lang="en-US" b="1" dirty="0"/>
              <a:t>crossed </a:t>
            </a:r>
            <a:r>
              <a:rPr lang="en-US" dirty="0"/>
              <a:t>through </a:t>
            </a:r>
            <a:r>
              <a:rPr lang="en-US" b="1" dirty="0">
                <a:solidFill>
                  <a:srgbClr val="FF0000"/>
                </a:solidFill>
              </a:rPr>
              <a:t>sites</a:t>
            </a:r>
            <a:r>
              <a:rPr lang="en-US" dirty="0"/>
              <a:t> and 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individual trees</a:t>
            </a:r>
            <a:r>
              <a:rPr lang="en-US" b="1" dirty="0"/>
              <a:t> </a:t>
            </a:r>
            <a:r>
              <a:rPr lang="en-US" dirty="0"/>
              <a:t>nested within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species</a:t>
            </a:r>
          </a:p>
        </p:txBody>
      </p:sp>
      <p:pic>
        <p:nvPicPr>
          <p:cNvPr id="4" name="Picture 6" descr="Figure 2">
            <a:extLst>
              <a:ext uri="{FF2B5EF4-FFF2-40B4-BE49-F238E27FC236}">
                <a16:creationId xmlns:a16="http://schemas.microsoft.com/office/drawing/2014/main" id="{2CC57E6D-2849-F58E-5257-8C21CAABFE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36" t="17804" r="31130" b="17562"/>
          <a:stretch>
            <a:fillRect/>
          </a:stretch>
        </p:blipFill>
        <p:spPr bwMode="auto">
          <a:xfrm>
            <a:off x="4184072" y="3047999"/>
            <a:ext cx="3059385" cy="2576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11457B-10A3-95F8-7BF2-5CEEC0062703}"/>
              </a:ext>
            </a:extLst>
          </p:cNvPr>
          <p:cNvSpPr txBox="1"/>
          <p:nvPr/>
        </p:nvSpPr>
        <p:spPr>
          <a:xfrm>
            <a:off x="2558473" y="3528291"/>
            <a:ext cx="593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Site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85BBE7-F12B-4F2C-26B6-00BBE859446A}"/>
              </a:ext>
            </a:extLst>
          </p:cNvPr>
          <p:cNvSpPr txBox="1"/>
          <p:nvPr/>
        </p:nvSpPr>
        <p:spPr>
          <a:xfrm>
            <a:off x="2558473" y="4222997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Species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CB9BFE-C977-45D1-7C51-9EC573020352}"/>
              </a:ext>
            </a:extLst>
          </p:cNvPr>
          <p:cNvSpPr txBox="1"/>
          <p:nvPr/>
        </p:nvSpPr>
        <p:spPr>
          <a:xfrm>
            <a:off x="2590302" y="5006108"/>
            <a:ext cx="1690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Individual tree</a:t>
            </a:r>
          </a:p>
        </p:txBody>
      </p:sp>
    </p:spTree>
    <p:extLst>
      <p:ext uri="{BB962C8B-B14F-4D97-AF65-F5344CB8AC3E}">
        <p14:creationId xmlns:p14="http://schemas.microsoft.com/office/powerpoint/2010/main" val="1278599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10549-4F72-189F-CDEC-55A36838D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recovery for “partial”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99783-B11C-4DA3-5D4F-AFFC00715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882" y="1838433"/>
            <a:ext cx="3770299" cy="465444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Intercept-only model to test how well I can recover my different intercept values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a + </a:t>
            </a:r>
            <a:r>
              <a:rPr lang="en-US" i="1" dirty="0" err="1"/>
              <a:t>a_spp</a:t>
            </a:r>
            <a:r>
              <a:rPr lang="en-US" i="1" dirty="0"/>
              <a:t> + </a:t>
            </a:r>
            <a:r>
              <a:rPr lang="en-US" i="1" dirty="0" err="1"/>
              <a:t>a_ids</a:t>
            </a: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pic>
        <p:nvPicPr>
          <p:cNvPr id="8" name="Picture 7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CDCA7690-2C74-0D78-3FEB-9A7E604BA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8181" y="1417321"/>
            <a:ext cx="7772400" cy="544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751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18033-7B54-A7EB-3C61-D061C1D04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1143486"/>
            <a:ext cx="4080388" cy="1816021"/>
          </a:xfrm>
        </p:spPr>
        <p:txBody>
          <a:bodyPr anchor="t">
            <a:normAutofit/>
          </a:bodyPr>
          <a:lstStyle/>
          <a:p>
            <a:r>
              <a:rPr lang="en-US" sz="3000" dirty="0"/>
              <a:t>Failing at parameter recovery for the full model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C77032-C865-6057-7D7A-E2743CFA2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graph showing a line of data&#10;&#10;AI-generated content may be incorrect.">
            <a:extLst>
              <a:ext uri="{FF2B5EF4-FFF2-40B4-BE49-F238E27FC236}">
                <a16:creationId xmlns:a16="http://schemas.microsoft.com/office/drawing/2014/main" id="{8AE1F34F-FDA5-2BDB-5705-F3D12580F9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516" b="-359"/>
          <a:stretch>
            <a:fillRect/>
          </a:stretch>
        </p:blipFill>
        <p:spPr>
          <a:xfrm>
            <a:off x="0" y="2796139"/>
            <a:ext cx="6095999" cy="4061861"/>
          </a:xfrm>
          <a:prstGeom prst="rect">
            <a:avLst/>
          </a:prstGeom>
        </p:spPr>
      </p:pic>
      <p:pic>
        <p:nvPicPr>
          <p:cNvPr id="7" name="Picture 6" descr="A graph showing a graph showing a number of dots&#10;&#10;AI-generated content may be incorrect.">
            <a:extLst>
              <a:ext uri="{FF2B5EF4-FFF2-40B4-BE49-F238E27FC236}">
                <a16:creationId xmlns:a16="http://schemas.microsoft.com/office/drawing/2014/main" id="{3D21CA93-646F-42AF-9BFC-D691C85CBF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985" b="-826"/>
          <a:stretch>
            <a:fillRect/>
          </a:stretch>
        </p:blipFill>
        <p:spPr>
          <a:xfrm>
            <a:off x="6095999" y="2796140"/>
            <a:ext cx="6096000" cy="40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216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270</Words>
  <Application>Microsoft Macintosh PowerPoint</Application>
  <PresentationFormat>Widescreen</PresentationFormat>
  <Paragraphs>44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Helvetica Light</vt:lpstr>
      <vt:lpstr>Office Theme</vt:lpstr>
      <vt:lpstr>How growing season length affects tree growth</vt:lpstr>
      <vt:lpstr>Context</vt:lpstr>
      <vt:lpstr>Goals</vt:lpstr>
      <vt:lpstr>What’s been done so far </vt:lpstr>
      <vt:lpstr>Coefficients used to date to simulate data</vt:lpstr>
      <vt:lpstr>Crossed vs nested design</vt:lpstr>
      <vt:lpstr>Crossed and nested?</vt:lpstr>
      <vt:lpstr>Parameter recovery for “partial” model</vt:lpstr>
      <vt:lpstr>Failing at parameter recovery for the full model</vt:lpstr>
      <vt:lpstr>Help with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crouleau@student.ubc.ca</dc:creator>
  <cp:lastModifiedBy>crouleau@student.ubc.ca</cp:lastModifiedBy>
  <cp:revision>4</cp:revision>
  <dcterms:created xsi:type="dcterms:W3CDTF">2025-09-01T16:31:59Z</dcterms:created>
  <dcterms:modified xsi:type="dcterms:W3CDTF">2025-09-02T21:38:18Z</dcterms:modified>
</cp:coreProperties>
</file>

<file path=docProps/thumbnail.jpeg>
</file>